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handoutMasterIdLst>
    <p:handoutMasterId r:id="rId44"/>
  </p:handoutMasterIdLst>
  <p:sldIdLst>
    <p:sldId id="744" r:id="rId2"/>
    <p:sldId id="791" r:id="rId3"/>
    <p:sldId id="925" r:id="rId4"/>
    <p:sldId id="785" r:id="rId5"/>
    <p:sldId id="926" r:id="rId6"/>
    <p:sldId id="927" r:id="rId7"/>
    <p:sldId id="786" r:id="rId8"/>
    <p:sldId id="928" r:id="rId9"/>
    <p:sldId id="746" r:id="rId10"/>
    <p:sldId id="893" r:id="rId11"/>
    <p:sldId id="745" r:id="rId12"/>
    <p:sldId id="898" r:id="rId13"/>
    <p:sldId id="901" r:id="rId14"/>
    <p:sldId id="929" r:id="rId15"/>
    <p:sldId id="930" r:id="rId16"/>
    <p:sldId id="895" r:id="rId17"/>
    <p:sldId id="896" r:id="rId18"/>
    <p:sldId id="902" r:id="rId19"/>
    <p:sldId id="903" r:id="rId20"/>
    <p:sldId id="911" r:id="rId21"/>
    <p:sldId id="912" r:id="rId22"/>
    <p:sldId id="913" r:id="rId23"/>
    <p:sldId id="914" r:id="rId24"/>
    <p:sldId id="915" r:id="rId25"/>
    <p:sldId id="918" r:id="rId26"/>
    <p:sldId id="917" r:id="rId27"/>
    <p:sldId id="916" r:id="rId28"/>
    <p:sldId id="922" r:id="rId29"/>
    <p:sldId id="921" r:id="rId30"/>
    <p:sldId id="920" r:id="rId31"/>
    <p:sldId id="919" r:id="rId32"/>
    <p:sldId id="910" r:id="rId33"/>
    <p:sldId id="907" r:id="rId34"/>
    <p:sldId id="908" r:id="rId35"/>
    <p:sldId id="909" r:id="rId36"/>
    <p:sldId id="923" r:id="rId37"/>
    <p:sldId id="906" r:id="rId38"/>
    <p:sldId id="789" r:id="rId39"/>
    <p:sldId id="904" r:id="rId40"/>
    <p:sldId id="905" r:id="rId41"/>
    <p:sldId id="924" r:id="rId42"/>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9" d="100"/>
          <a:sy n="99" d="100"/>
        </p:scale>
        <p:origin x="-864" y="-9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34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OpenFlow</a:t>
            </a:r>
            <a:r>
              <a:rPr lang="en-US" dirty="0" smtClean="0"/>
              <a:t> receives</a:t>
            </a:r>
            <a:r>
              <a:rPr lang="en-US" baseline="0" dirty="0" smtClean="0"/>
              <a:t> the most attention. However, Doug </a:t>
            </a:r>
            <a:r>
              <a:rPr lang="en-US" baseline="0" dirty="0" err="1" smtClean="0"/>
              <a:t>Commer</a:t>
            </a:r>
            <a:r>
              <a:rPr lang="en-US" baseline="0" dirty="0" smtClean="0"/>
              <a:t> from Purdue talk at ONUG’14: the school invented </a:t>
            </a:r>
            <a:r>
              <a:rPr lang="en-US" baseline="0" dirty="0" err="1" smtClean="0"/>
              <a:t>OpenFlow</a:t>
            </a:r>
            <a:r>
              <a:rPr lang="en-US" baseline="0" dirty="0" smtClean="0"/>
              <a:t> teaches magic…</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38</a:t>
            </a:fld>
            <a:endParaRPr lang="en-US"/>
          </a:p>
        </p:txBody>
      </p:sp>
    </p:spTree>
    <p:extLst>
      <p:ext uri="{BB962C8B-B14F-4D97-AF65-F5344CB8AC3E}">
        <p14:creationId xmlns:p14="http://schemas.microsoft.com/office/powerpoint/2010/main" val="1381070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Brief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a:t>
            </a:r>
            <a:r>
              <a:rPr lang="en-US" baseline="0" dirty="0" smtClean="0"/>
              <a:t>. Open/programmable systems introduce competition and better allow </a:t>
            </a:r>
            <a:r>
              <a:rPr lang="en-US" baseline="0" dirty="0" smtClean="0">
                <a:solidFill>
                  <a:srgbClr val="984807"/>
                </a:solidFill>
              </a:rPr>
              <a:t>innovation</a:t>
            </a:r>
            <a:endParaRPr lang="en-US" baseline="0" dirty="0">
              <a:solidFill>
                <a:srgbClr val="984807"/>
              </a:solidFill>
            </a:endParaRPr>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a:t>
            </a:r>
            <a:r>
              <a:rPr lang="en-US" altLang="ja-JP" dirty="0" smtClean="0">
                <a:ea typeface="ＭＳ Ｐゴシック" charset="0"/>
                <a:cs typeface="ＭＳ Ｐゴシック" charset="0"/>
              </a:rPr>
              <a:t>in many fields of computer science </a:t>
            </a:r>
            <a:r>
              <a:rPr lang="en-US" altLang="ja-JP" dirty="0" smtClean="0">
                <a:ea typeface="ＭＳ Ｐゴシック" charset="0"/>
                <a:cs typeface="ＭＳ Ｐゴシック" charset="0"/>
              </a:rPr>
              <a:t>are</a:t>
            </a:r>
            <a:r>
              <a:rPr lang="en-US" altLang="ja-JP" dirty="0" smtClean="0">
                <a:ea typeface="ＭＳ Ｐゴシック" charset="0"/>
                <a:cs typeface="ＭＳ Ｐゴシック" charset="0"/>
              </a:rPr>
              <a:t> </a:t>
            </a:r>
            <a:r>
              <a:rPr lang="en-US" altLang="ja-JP" dirty="0" smtClean="0">
                <a:ea typeface="ＭＳ Ｐゴシック" charset="0"/>
                <a:cs typeface="ＭＳ Ｐゴシック" charset="0"/>
              </a:rPr>
              <a:t>based on simple, powerful </a:t>
            </a:r>
            <a:r>
              <a:rPr lang="en-US" altLang="ja-JP" dirty="0" smtClean="0">
                <a:ea typeface="ＭＳ Ｐゴシック" charset="0"/>
                <a:cs typeface="ＭＳ Ｐゴシック" charset="0"/>
              </a:rPr>
              <a:t>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a:t>
            </a:r>
            <a:r>
              <a:rPr lang="en-US" altLang="ja-JP" dirty="0" smtClean="0">
                <a:ea typeface="ＭＳ Ｐゴシック" charset="0"/>
                <a:cs typeface="ＭＳ Ｐゴシック" charset="0"/>
              </a:rPr>
              <a:t>that we do </a:t>
            </a:r>
            <a:r>
              <a:rPr lang="en-US" dirty="0" smtClean="0"/>
              <a:t>not have enough </a:t>
            </a:r>
            <a:r>
              <a:rPr lang="en-US" dirty="0"/>
              <a:t>good abstractions in network </a:t>
            </a:r>
            <a:r>
              <a:rPr lang="en-US" dirty="0" smtClean="0"/>
              <a:t>management and control</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Distribution</a:t>
            </a:r>
            <a:r>
              <a:rPr lang="en-US" altLang="ja-JP" dirty="0">
                <a:ea typeface="ＭＳ Ｐゴシック" charset="0"/>
                <a:cs typeface="ＭＳ Ｐゴシック" charset="0"/>
              </a:rPr>
              <a:t>, configuration, </a:t>
            </a:r>
            <a:r>
              <a:rPr lang="en-US" altLang="ja-JP" dirty="0" smtClean="0">
                <a:ea typeface="ＭＳ Ｐゴシック" charset="0"/>
                <a:cs typeface="ＭＳ Ｐゴシック" charset="0"/>
              </a:rPr>
              <a:t>and forwarding</a:t>
            </a:r>
            <a:endParaRPr lang="en-US" altLang="ja-JP" dirty="0">
              <a:ea typeface="ＭＳ Ｐゴシック" charset="0"/>
              <a:cs typeface="ＭＳ Ｐゴシック" charset="0"/>
            </a:endParaRPr>
          </a:p>
          <a:p>
            <a:pPr lvl="1"/>
            <a:endParaRPr lang="en-US" dirty="0"/>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Increasing Interests (ODL as an Example)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409192" y="1034014"/>
            <a:ext cx="3208638" cy="1770283"/>
          </a:xfrm>
          <a:prstGeom prst="rect">
            <a:avLst/>
          </a:prstGeom>
        </p:spPr>
      </p:pic>
      <p:grpSp>
        <p:nvGrpSpPr>
          <p:cNvPr id="9" name="Group 8"/>
          <p:cNvGrpSpPr/>
          <p:nvPr/>
        </p:nvGrpSpPr>
        <p:grpSpPr>
          <a:xfrm>
            <a:off x="4059874" y="1019890"/>
            <a:ext cx="4727740" cy="2049998"/>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436192" y="3025547"/>
            <a:ext cx="3104662" cy="2150879"/>
          </a:xfrm>
          <a:prstGeom prst="rect">
            <a:avLst/>
          </a:prstGeom>
        </p:spPr>
      </p:pic>
      <p:pic>
        <p:nvPicPr>
          <p:cNvPr id="11" name="Picture 10"/>
          <p:cNvPicPr>
            <a:picLocks noChangeAspect="1"/>
          </p:cNvPicPr>
          <p:nvPr/>
        </p:nvPicPr>
        <p:blipFill>
          <a:blip r:embed="rId6"/>
          <a:stretch>
            <a:fillRect/>
          </a:stretch>
        </p:blipFill>
        <p:spPr>
          <a:xfrm>
            <a:off x="4490214" y="3086575"/>
            <a:ext cx="3961017" cy="2165986"/>
          </a:xfrm>
          <a:prstGeom prst="rect">
            <a:avLst/>
          </a:prstGeom>
        </p:spPr>
      </p:pic>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technical components</a:t>
            </a:r>
          </a:p>
          <a:p>
            <a:pPr lvl="1"/>
            <a:r>
              <a:rPr lang="en-US" dirty="0" smtClean="0"/>
              <a:t>Keep some key questions in mind while engage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337698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sz="2800" dirty="0" smtClean="0"/>
              <a:t>What is and why SDN</a:t>
            </a:r>
            <a:r>
              <a:rPr lang="en-US" sz="2800"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(HP)</a:t>
            </a:r>
            <a:endParaRPr lang="en-US" sz="1800" dirty="0"/>
          </a:p>
        </p:txBody>
      </p:sp>
      <p:pic>
        <p:nvPicPr>
          <p:cNvPr id="6" name="Picture 5"/>
          <p:cNvPicPr>
            <a:picLocks noChangeAspect="1"/>
          </p:cNvPicPr>
          <p:nvPr/>
        </p:nvPicPr>
        <p:blipFill>
          <a:blip r:embed="rId3"/>
          <a:stretch>
            <a:fillRect/>
          </a:stretch>
        </p:blipFill>
        <p:spPr>
          <a:xfrm>
            <a:off x="685800" y="1905000"/>
            <a:ext cx="7772400" cy="3035300"/>
          </a:xfrm>
          <a:prstGeom prst="rect">
            <a:avLst/>
          </a:prstGeom>
        </p:spPr>
      </p:pic>
      <p:sp>
        <p:nvSpPr>
          <p:cNvPr id="7" name="Rectangle 6"/>
          <p:cNvSpPr/>
          <p:nvPr/>
        </p:nvSpPr>
        <p:spPr>
          <a:xfrm>
            <a:off x="790222" y="5309723"/>
            <a:ext cx="4572000" cy="584776"/>
          </a:xfrm>
          <a:prstGeom prst="rect">
            <a:avLst/>
          </a:prstGeom>
        </p:spPr>
        <p:txBody>
          <a:bodyPr>
            <a:spAutoFit/>
          </a:bodyPr>
          <a:lstStyle/>
          <a:p>
            <a:r>
              <a:rPr lang="en-US" dirty="0"/>
              <a:t>http://h17007.www1.hp.com/images/networking/solutions/technology/</a:t>
            </a:r>
            <a:r>
              <a:rPr lang="en-US" dirty="0" err="1"/>
              <a:t>sdn</a:t>
            </a:r>
            <a:r>
              <a:rPr lang="en-US" dirty="0"/>
              <a:t>/</a:t>
            </a:r>
            <a:r>
              <a:rPr lang="en-US" dirty="0" err="1"/>
              <a:t>sdn-architecture.jpg</a:t>
            </a:r>
            <a:endParaRPr lang="en-US" dirty="0"/>
          </a:p>
        </p:txBody>
      </p:sp>
    </p:spTree>
    <p:extLst>
      <p:ext uri="{BB962C8B-B14F-4D97-AF65-F5344CB8AC3E}">
        <p14:creationId xmlns:p14="http://schemas.microsoft.com/office/powerpoint/2010/main" val="83916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(Big Switch)</a:t>
            </a:r>
            <a:endParaRPr lang="en-US" sz="1800" dirty="0"/>
          </a:p>
        </p:txBody>
      </p:sp>
      <p:pic>
        <p:nvPicPr>
          <p:cNvPr id="3" name="Picture 2"/>
          <p:cNvPicPr>
            <a:picLocks noChangeAspect="1"/>
          </p:cNvPicPr>
          <p:nvPr/>
        </p:nvPicPr>
        <p:blipFill>
          <a:blip r:embed="rId3"/>
          <a:stretch>
            <a:fillRect/>
          </a:stretch>
        </p:blipFill>
        <p:spPr>
          <a:xfrm>
            <a:off x="2342445" y="913914"/>
            <a:ext cx="4482506" cy="4928083"/>
          </a:xfrm>
          <a:prstGeom prst="rect">
            <a:avLst/>
          </a:prstGeom>
        </p:spPr>
      </p:pic>
      <p:sp>
        <p:nvSpPr>
          <p:cNvPr id="4" name="Rectangle 3"/>
          <p:cNvSpPr/>
          <p:nvPr/>
        </p:nvSpPr>
        <p:spPr>
          <a:xfrm>
            <a:off x="677333" y="5831835"/>
            <a:ext cx="4572000" cy="584776"/>
          </a:xfrm>
          <a:prstGeom prst="rect">
            <a:avLst/>
          </a:prstGeom>
        </p:spPr>
        <p:txBody>
          <a:bodyPr>
            <a:spAutoFit/>
          </a:bodyPr>
          <a:lstStyle/>
          <a:p>
            <a:r>
              <a:rPr lang="en-US" dirty="0"/>
              <a:t>http://</a:t>
            </a:r>
            <a:r>
              <a:rPr lang="en-US" dirty="0" err="1"/>
              <a:t>www.bigswitch.jp</a:t>
            </a:r>
            <a:r>
              <a:rPr lang="en-US" dirty="0"/>
              <a:t>/sites/default/files/_/</a:t>
            </a:r>
            <a:r>
              <a:rPr lang="en-US" dirty="0" err="1"/>
              <a:t>bsn-sdn-architecture.jpg</a:t>
            </a:r>
            <a:endParaRPr lang="en-US" dirty="0"/>
          </a:p>
        </p:txBody>
      </p:sp>
    </p:spTree>
    <p:extLst>
      <p:ext uri="{BB962C8B-B14F-4D97-AF65-F5344CB8AC3E}">
        <p14:creationId xmlns:p14="http://schemas.microsoft.com/office/powerpoint/2010/main" val="1875951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(Google WAN)</a:t>
            </a:r>
            <a:endParaRPr lang="en-US" sz="1800" dirty="0"/>
          </a:p>
        </p:txBody>
      </p:sp>
      <p:pic>
        <p:nvPicPr>
          <p:cNvPr id="5" name="Picture 4"/>
          <p:cNvPicPr>
            <a:picLocks noChangeAspect="1"/>
          </p:cNvPicPr>
          <p:nvPr/>
        </p:nvPicPr>
        <p:blipFill>
          <a:blip r:embed="rId3"/>
          <a:stretch>
            <a:fillRect/>
          </a:stretch>
        </p:blipFill>
        <p:spPr>
          <a:xfrm>
            <a:off x="520700" y="876298"/>
            <a:ext cx="8102600" cy="5613400"/>
          </a:xfrm>
          <a:prstGeom prst="rect">
            <a:avLst/>
          </a:prstGeom>
        </p:spPr>
      </p:pic>
    </p:spTree>
    <p:extLst>
      <p:ext uri="{BB962C8B-B14F-4D97-AF65-F5344CB8AC3E}">
        <p14:creationId xmlns:p14="http://schemas.microsoft.com/office/powerpoint/2010/main" val="217989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pic>
        <p:nvPicPr>
          <p:cNvPr id="3" name="Picture 2"/>
          <p:cNvPicPr>
            <a:picLocks noChangeAspect="1"/>
          </p:cNvPicPr>
          <p:nvPr/>
        </p:nvPicPr>
        <p:blipFill>
          <a:blip r:embed="rId3"/>
          <a:stretch>
            <a:fillRect/>
          </a:stretch>
        </p:blipFill>
        <p:spPr>
          <a:xfrm>
            <a:off x="2540000" y="1107924"/>
            <a:ext cx="3616241" cy="4790519"/>
          </a:xfrm>
          <a:prstGeom prst="rect">
            <a:avLst/>
          </a:prstGeom>
        </p:spPr>
      </p:pic>
      <p:sp>
        <p:nvSpPr>
          <p:cNvPr id="4" name="Rectangle 3"/>
          <p:cNvSpPr/>
          <p:nvPr/>
        </p:nvSpPr>
        <p:spPr>
          <a:xfrm>
            <a:off x="917222" y="6057612"/>
            <a:ext cx="4572000" cy="584776"/>
          </a:xfrm>
          <a:prstGeom prst="rect">
            <a:avLst/>
          </a:prstGeom>
        </p:spPr>
        <p:txBody>
          <a:bodyPr>
            <a:spAutoFit/>
          </a:bodyPr>
          <a:lstStyle/>
          <a:p>
            <a:r>
              <a:rPr lang="en-US" dirty="0"/>
              <a:t>http://</a:t>
            </a:r>
            <a:r>
              <a:rPr lang="en-US" dirty="0" err="1"/>
              <a:t>www.cisco.com</a:t>
            </a:r>
            <a:r>
              <a:rPr lang="en-US" dirty="0"/>
              <a:t>/web/about/ac123/ac147/images/</a:t>
            </a:r>
            <a:r>
              <a:rPr lang="en-US" dirty="0" err="1"/>
              <a:t>ipj</a:t>
            </a:r>
            <a:r>
              <a:rPr lang="en-US" dirty="0"/>
              <a:t>/ipj_16-1/161_sdn_fig01_lg.jpg</a:t>
            </a:r>
          </a:p>
        </p:txBody>
      </p:sp>
    </p:spTree>
    <p:extLst>
      <p:ext uri="{BB962C8B-B14F-4D97-AF65-F5344CB8AC3E}">
        <p14:creationId xmlns:p14="http://schemas.microsoft.com/office/powerpoint/2010/main" val="403243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359947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(NEC)</a:t>
            </a:r>
            <a:endParaRPr lang="en-US" sz="1800" dirty="0"/>
          </a:p>
        </p:txBody>
      </p:sp>
      <p:pic>
        <p:nvPicPr>
          <p:cNvPr id="5" name="Picture 4"/>
          <p:cNvPicPr>
            <a:picLocks noChangeAspect="1"/>
          </p:cNvPicPr>
          <p:nvPr/>
        </p:nvPicPr>
        <p:blipFill>
          <a:blip r:embed="rId3"/>
          <a:stretch>
            <a:fillRect/>
          </a:stretch>
        </p:blipFill>
        <p:spPr>
          <a:xfrm>
            <a:off x="1143000" y="1270000"/>
            <a:ext cx="6858000" cy="4318000"/>
          </a:xfrm>
          <a:prstGeom prst="rect">
            <a:avLst/>
          </a:prstGeom>
        </p:spPr>
      </p:pic>
      <p:sp>
        <p:nvSpPr>
          <p:cNvPr id="6" name="Rectangle 5"/>
          <p:cNvSpPr/>
          <p:nvPr/>
        </p:nvSpPr>
        <p:spPr>
          <a:xfrm>
            <a:off x="804333" y="6043501"/>
            <a:ext cx="4572000" cy="584776"/>
          </a:xfrm>
          <a:prstGeom prst="rect">
            <a:avLst/>
          </a:prstGeom>
        </p:spPr>
        <p:txBody>
          <a:bodyPr>
            <a:spAutoFit/>
          </a:bodyPr>
          <a:lstStyle/>
          <a:p>
            <a:r>
              <a:rPr lang="en-US" dirty="0"/>
              <a:t>http://</a:t>
            </a:r>
            <a:r>
              <a:rPr lang="en-US" dirty="0" err="1"/>
              <a:t>www.nec.com</a:t>
            </a:r>
            <a:r>
              <a:rPr lang="en-US" dirty="0"/>
              <a:t>/en/global/solutions/</a:t>
            </a:r>
            <a:r>
              <a:rPr lang="en-US" dirty="0" err="1"/>
              <a:t>nsp</a:t>
            </a:r>
            <a:r>
              <a:rPr lang="en-US" dirty="0"/>
              <a:t>/</a:t>
            </a:r>
            <a:r>
              <a:rPr lang="en-US" dirty="0" err="1"/>
              <a:t>sdn</a:t>
            </a:r>
            <a:r>
              <a:rPr lang="en-US" dirty="0"/>
              <a:t>/images/sdn_fig01.jpg</a:t>
            </a:r>
          </a:p>
        </p:txBody>
      </p:sp>
    </p:spTree>
    <p:extLst>
      <p:ext uri="{BB962C8B-B14F-4D97-AF65-F5344CB8AC3E}">
        <p14:creationId xmlns:p14="http://schemas.microsoft.com/office/powerpoint/2010/main" val="17417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(Juniper)</a:t>
            </a:r>
            <a:endParaRPr lang="en-US" sz="1800" dirty="0"/>
          </a:p>
        </p:txBody>
      </p:sp>
      <p:pic>
        <p:nvPicPr>
          <p:cNvPr id="5" name="Picture 4"/>
          <p:cNvPicPr>
            <a:picLocks noChangeAspect="1"/>
          </p:cNvPicPr>
          <p:nvPr/>
        </p:nvPicPr>
        <p:blipFill>
          <a:blip r:embed="rId3"/>
          <a:stretch>
            <a:fillRect/>
          </a:stretch>
        </p:blipFill>
        <p:spPr>
          <a:xfrm>
            <a:off x="-141111" y="822678"/>
            <a:ext cx="9144000" cy="5660136"/>
          </a:xfrm>
          <a:prstGeom prst="rect">
            <a:avLst/>
          </a:prstGeom>
        </p:spPr>
      </p:pic>
      <p:sp>
        <p:nvSpPr>
          <p:cNvPr id="6" name="Rectangle 5"/>
          <p:cNvSpPr/>
          <p:nvPr/>
        </p:nvSpPr>
        <p:spPr>
          <a:xfrm>
            <a:off x="268111" y="5384168"/>
            <a:ext cx="4572000" cy="830997"/>
          </a:xfrm>
          <a:prstGeom prst="rect">
            <a:avLst/>
          </a:prstGeom>
        </p:spPr>
        <p:txBody>
          <a:bodyPr>
            <a:spAutoFit/>
          </a:bodyPr>
          <a:lstStyle/>
          <a:p>
            <a:r>
              <a:rPr lang="en-US" dirty="0"/>
              <a:t>http://3.bp.blogspot.com/-iu3T6251FWU/UnBzpb4pZuI/</a:t>
            </a:r>
            <a:r>
              <a:rPr lang="en-US" dirty="0" err="1"/>
              <a:t>AAAAAAAAsiQ</a:t>
            </a:r>
            <a:r>
              <a:rPr lang="en-US" dirty="0"/>
              <a:t>/ryAVMVyA78A/s1600/juniper-</a:t>
            </a:r>
            <a:r>
              <a:rPr lang="en-US" dirty="0" err="1"/>
              <a:t>metafabric.png</a:t>
            </a:r>
            <a:endParaRPr lang="en-US" dirty="0"/>
          </a:p>
        </p:txBody>
      </p:sp>
    </p:spTree>
    <p:extLst>
      <p:ext uri="{BB962C8B-B14F-4D97-AF65-F5344CB8AC3E}">
        <p14:creationId xmlns:p14="http://schemas.microsoft.com/office/powerpoint/2010/main" val="174178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(IBM)</a:t>
            </a:r>
            <a:endParaRPr lang="en-US" sz="1800" dirty="0"/>
          </a:p>
        </p:txBody>
      </p:sp>
      <p:pic>
        <p:nvPicPr>
          <p:cNvPr id="5" name="Picture 4"/>
          <p:cNvPicPr>
            <a:picLocks noChangeAspect="1"/>
          </p:cNvPicPr>
          <p:nvPr/>
        </p:nvPicPr>
        <p:blipFill>
          <a:blip r:embed="rId3"/>
          <a:stretch>
            <a:fillRect/>
          </a:stretch>
        </p:blipFill>
        <p:spPr>
          <a:xfrm>
            <a:off x="0" y="838200"/>
            <a:ext cx="9144000" cy="5156655"/>
          </a:xfrm>
          <a:prstGeom prst="rect">
            <a:avLst/>
          </a:prstGeom>
        </p:spPr>
      </p:pic>
      <p:sp>
        <p:nvSpPr>
          <p:cNvPr id="6" name="Rectangle 5"/>
          <p:cNvSpPr/>
          <p:nvPr/>
        </p:nvSpPr>
        <p:spPr>
          <a:xfrm>
            <a:off x="508000" y="5987056"/>
            <a:ext cx="4572000" cy="584776"/>
          </a:xfrm>
          <a:prstGeom prst="rect">
            <a:avLst/>
          </a:prstGeom>
        </p:spPr>
        <p:txBody>
          <a:bodyPr>
            <a:spAutoFit/>
          </a:bodyPr>
          <a:lstStyle/>
          <a:p>
            <a:r>
              <a:rPr lang="en-US" dirty="0"/>
              <a:t>http://</a:t>
            </a:r>
            <a:r>
              <a:rPr lang="en-US" dirty="0" err="1"/>
              <a:t>www.ibm.com</a:t>
            </a:r>
            <a:r>
              <a:rPr lang="en-US" dirty="0"/>
              <a:t>/</a:t>
            </a:r>
            <a:r>
              <a:rPr lang="en-US" dirty="0" err="1"/>
              <a:t>developerworks</a:t>
            </a:r>
            <a:r>
              <a:rPr lang="en-US" dirty="0"/>
              <a:t>/cloud/library/cl-open-architecture/figure2.jpg</a:t>
            </a:r>
          </a:p>
        </p:txBody>
      </p:sp>
    </p:spTree>
    <p:extLst>
      <p:ext uri="{BB962C8B-B14F-4D97-AF65-F5344CB8AC3E}">
        <p14:creationId xmlns:p14="http://schemas.microsoft.com/office/powerpoint/2010/main" val="359947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
        <p:nvSpPr>
          <p:cNvPr id="3" name="Rectangle 2"/>
          <p:cNvSpPr/>
          <p:nvPr/>
        </p:nvSpPr>
        <p:spPr>
          <a:xfrm>
            <a:off x="776112" y="5408501"/>
            <a:ext cx="4572000" cy="584776"/>
          </a:xfrm>
          <a:prstGeom prst="rect">
            <a:avLst/>
          </a:prstGeom>
        </p:spPr>
        <p:txBody>
          <a:bodyPr>
            <a:spAutoFit/>
          </a:bodyPr>
          <a:lstStyle/>
          <a:p>
            <a:r>
              <a:rPr lang="en-US" dirty="0"/>
              <a:t>http://</a:t>
            </a:r>
            <a:r>
              <a:rPr lang="en-US" dirty="0" err="1"/>
              <a:t>cache.freescale.com</a:t>
            </a:r>
            <a:r>
              <a:rPr lang="en-US" dirty="0"/>
              <a:t>/files/graphic/</a:t>
            </a:r>
            <a:r>
              <a:rPr lang="en-US" dirty="0" err="1"/>
              <a:t>block_diagram</a:t>
            </a:r>
            <a:r>
              <a:rPr lang="en-US" dirty="0"/>
              <a:t>/</a:t>
            </a:r>
            <a:r>
              <a:rPr lang="en-US" dirty="0" err="1"/>
              <a:t>APLSDN_BDTN.jpg</a:t>
            </a:r>
            <a:endParaRPr lang="en-US" dirty="0"/>
          </a:p>
        </p:txBody>
      </p:sp>
      <p:pic>
        <p:nvPicPr>
          <p:cNvPr id="4" name="Picture 3"/>
          <p:cNvPicPr>
            <a:picLocks noChangeAspect="1"/>
          </p:cNvPicPr>
          <p:nvPr/>
        </p:nvPicPr>
        <p:blipFill>
          <a:blip r:embed="rId3"/>
          <a:stretch>
            <a:fillRect/>
          </a:stretch>
        </p:blipFill>
        <p:spPr>
          <a:xfrm>
            <a:off x="2247900" y="1803400"/>
            <a:ext cx="4635500" cy="3238500"/>
          </a:xfrm>
          <a:prstGeom prst="rect">
            <a:avLst/>
          </a:prstGeom>
        </p:spPr>
      </p:pic>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31444879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(F5)</a:t>
            </a:r>
            <a:endParaRPr lang="en-US" sz="1800" dirty="0"/>
          </a:p>
        </p:txBody>
      </p:sp>
    </p:spTree>
    <p:extLst>
      <p:ext uri="{BB962C8B-B14F-4D97-AF65-F5344CB8AC3E}">
        <p14:creationId xmlns:p14="http://schemas.microsoft.com/office/powerpoint/2010/main" val="165172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Software Architecture</a:t>
            </a:r>
            <a:endParaRPr lang="en-US" sz="1400" dirty="0"/>
          </a:p>
        </p:txBody>
      </p:sp>
      <p:sp>
        <p:nvSpPr>
          <p:cNvPr id="5" name="Slide Number Placeholder 4"/>
          <p:cNvSpPr>
            <a:spLocks noGrp="1"/>
          </p:cNvSpPr>
          <p:nvPr>
            <p:ph type="sldNum" sz="quarter" idx="10"/>
          </p:nvPr>
        </p:nvSpPr>
        <p:spPr/>
        <p:txBody>
          <a:bodyPr/>
          <a:lstStyle/>
          <a:p>
            <a:pPr>
              <a:defRPr/>
            </a:pPr>
            <a:fld id="{164B0F64-89EF-7A42-892D-484BAB952423}" type="slidenum">
              <a:rPr lang="en-US" smtClean="0"/>
              <a:pPr>
                <a:defRPr/>
              </a:pPr>
              <a:t>32</a:t>
            </a:fld>
            <a:endParaRPr lang="en-US">
              <a:solidFill>
                <a:schemeClr val="bg2"/>
              </a:solidFill>
            </a:endParaRPr>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8" name="Rectangle 7"/>
          <p:cNvSpPr/>
          <p:nvPr/>
        </p:nvSpPr>
        <p:spPr>
          <a:xfrm>
            <a:off x="3011275" y="5674190"/>
            <a:ext cx="5987475" cy="8781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this architecture have enough as a base of network </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softwarization</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324555" y="847817"/>
            <a:ext cx="9144000" cy="6010183"/>
          </a:xfrm>
          <a:prstGeom prst="rect">
            <a:avLst/>
          </a:prstGeom>
        </p:spPr>
      </p:pic>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Key Areas for Abstraction</a:t>
            </a:r>
            <a:endParaRPr lang="en-US" sz="1800" dirty="0"/>
          </a:p>
        </p:txBody>
      </p:sp>
      <p:sp>
        <p:nvSpPr>
          <p:cNvPr id="3" name="Content Placeholder 2"/>
          <p:cNvSpPr>
            <a:spLocks noGrp="1"/>
          </p:cNvSpPr>
          <p:nvPr>
            <p:ph idx="1"/>
          </p:nvPr>
        </p:nvSpPr>
        <p:spPr>
          <a:xfrm>
            <a:off x="373528" y="915066"/>
            <a:ext cx="8650879" cy="5405052"/>
          </a:xfrm>
        </p:spPr>
        <p:txBody>
          <a:bodyPr>
            <a:noAutofit/>
          </a:bodyPr>
          <a:lstStyle/>
          <a:p>
            <a:r>
              <a:rPr lang="en-US" altLang="ja-JP" dirty="0" smtClean="0">
                <a:ea typeface="ＭＳ Ｐゴシック" charset="0"/>
                <a:cs typeface="ＭＳ Ｐゴシック" charset="0"/>
              </a:rPr>
              <a:t>Three key areas for abstractions </a:t>
            </a:r>
            <a:r>
              <a:rPr lang="en-US" altLang="ja-JP" sz="2400" dirty="0" smtClean="0">
                <a:ea typeface="ＭＳ Ｐゴシック" charset="0"/>
                <a:cs typeface="ＭＳ Ｐゴシック" charset="0"/>
              </a:rPr>
              <a:t>[Shenker’11]</a:t>
            </a:r>
          </a:p>
          <a:p>
            <a:pPr lvl="1"/>
            <a:r>
              <a:rPr lang="en-US" altLang="ja-JP" dirty="0" smtClean="0">
                <a:ea typeface="ＭＳ Ｐゴシック" charset="0"/>
                <a:cs typeface="ＭＳ Ｐゴシック" charset="0"/>
              </a:rPr>
              <a:t>Distribution, configuration, forwarding</a:t>
            </a:r>
          </a:p>
          <a:p>
            <a:endParaRPr lang="en-US" altLang="ja-JP" dirty="0" smtClean="0">
              <a:ea typeface="ＭＳ Ｐゴシック" charset="0"/>
              <a:cs typeface="ＭＳ Ｐゴシック" charset="0"/>
            </a:endParaRPr>
          </a:p>
        </p:txBody>
      </p:sp>
    </p:spTree>
    <p:extLst>
      <p:ext uri="{BB962C8B-B14F-4D97-AF65-F5344CB8AC3E}">
        <p14:creationId xmlns:p14="http://schemas.microsoft.com/office/powerpoint/2010/main" val="3126603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54088" t="19020" b="-1"/>
          <a:stretch/>
        </p:blipFill>
        <p:spPr>
          <a:xfrm>
            <a:off x="1804571" y="855385"/>
            <a:ext cx="5955235" cy="5550869"/>
          </a:xfrm>
          <a:prstGeom prst="rect">
            <a:avLst/>
          </a:prstGeom>
        </p:spPr>
      </p:pic>
      <p:sp>
        <p:nvSpPr>
          <p:cNvPr id="3" name="TextBox 2"/>
          <p:cNvSpPr txBox="1"/>
          <p:nvPr/>
        </p:nvSpPr>
        <p:spPr>
          <a:xfrm>
            <a:off x="1875264" y="2710241"/>
            <a:ext cx="1595309" cy="1938992"/>
          </a:xfrm>
          <a:prstGeom prst="rect">
            <a:avLst/>
          </a:prstGeom>
          <a:noFill/>
        </p:spPr>
        <p:txBody>
          <a:bodyPr wrap="none" rtlCol="0">
            <a:spAutoFit/>
          </a:bodyPr>
          <a:lstStyle/>
          <a:p>
            <a:r>
              <a:rPr lang="en-US" baseline="0" dirty="0" smtClean="0">
                <a:solidFill>
                  <a:srgbClr val="FF0000"/>
                </a:solidFill>
              </a:rPr>
              <a:t>SNMP</a:t>
            </a:r>
          </a:p>
          <a:p>
            <a:r>
              <a:rPr lang="en-US" baseline="0" dirty="0" smtClean="0">
                <a:solidFill>
                  <a:srgbClr val="FF0000"/>
                </a:solidFill>
              </a:rPr>
              <a:t>Forces</a:t>
            </a:r>
          </a:p>
          <a:p>
            <a:r>
              <a:rPr lang="en-US" baseline="0" dirty="0" err="1" smtClean="0">
                <a:solidFill>
                  <a:srgbClr val="FF0000"/>
                </a:solidFill>
              </a:rPr>
              <a:t>NetConf</a:t>
            </a:r>
            <a:r>
              <a:rPr lang="en-US" baseline="0" dirty="0" smtClean="0">
                <a:solidFill>
                  <a:srgbClr val="FF0000"/>
                </a:solidFill>
              </a:rPr>
              <a:t/>
            </a:r>
            <a:br>
              <a:rPr lang="en-US" baseline="0" dirty="0" smtClean="0">
                <a:solidFill>
                  <a:srgbClr val="FF0000"/>
                </a:solidFill>
              </a:rPr>
            </a:br>
            <a:r>
              <a:rPr lang="en-US" baseline="0" dirty="0" err="1" smtClean="0">
                <a:solidFill>
                  <a:srgbClr val="FF0000"/>
                </a:solidFill>
              </a:rPr>
              <a:t>RestConf</a:t>
            </a:r>
            <a:endParaRPr lang="en-US" baseline="0" dirty="0" smtClean="0">
              <a:solidFill>
                <a:srgbClr val="FF0000"/>
              </a:solidFill>
            </a:endParaRPr>
          </a:p>
          <a:p>
            <a:r>
              <a:rPr lang="en-US" baseline="0" dirty="0" err="1" smtClean="0">
                <a:solidFill>
                  <a:srgbClr val="FF0000"/>
                </a:solidFill>
              </a:rPr>
              <a:t>OpenFlow</a:t>
            </a:r>
            <a:endParaRPr lang="en-US" baseline="0" dirty="0">
              <a:solidFill>
                <a:srgbClr val="FF0000"/>
              </a:solidFill>
            </a:endParaRPr>
          </a:p>
        </p:txBody>
      </p:sp>
      <p:sp>
        <p:nvSpPr>
          <p:cNvPr id="6" name="Rectangle 5"/>
          <p:cNvSpPr/>
          <p:nvPr/>
        </p:nvSpPr>
        <p:spPr bwMode="auto">
          <a:xfrm>
            <a:off x="3387359" y="818866"/>
            <a:ext cx="1622356" cy="4017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3600" dirty="0" smtClean="0"/>
              <a:t>What’s New and Important in SDN</a:t>
            </a:r>
            <a:endParaRPr lang="en-US" sz="3600" dirty="0"/>
          </a:p>
        </p:txBody>
      </p:sp>
      <p:sp>
        <p:nvSpPr>
          <p:cNvPr id="5" name="Oval 4"/>
          <p:cNvSpPr/>
          <p:nvPr/>
        </p:nvSpPr>
        <p:spPr bwMode="auto">
          <a:xfrm>
            <a:off x="4862318" y="2874384"/>
            <a:ext cx="3141293" cy="735309"/>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10" name="Rounded Rectangular Callout 9"/>
          <p:cNvSpPr/>
          <p:nvPr/>
        </p:nvSpPr>
        <p:spPr bwMode="auto">
          <a:xfrm>
            <a:off x="7154333" y="5131554"/>
            <a:ext cx="1721556" cy="1345446"/>
          </a:xfrm>
          <a:prstGeom prst="wedgeRoundRectCallout">
            <a:avLst>
              <a:gd name="adj1" fmla="val -112203"/>
              <a:gd name="adj2" fmla="val -866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0" y="909509"/>
            <a:ext cx="1763889" cy="3408492"/>
          </a:xfrm>
          <a:prstGeom prst="wedgeRoundRectCallout">
            <a:avLst>
              <a:gd name="adj1" fmla="val 59803"/>
              <a:gd name="adj2" fmla="val -288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 Network apps, e.g., xxx</a:t>
            </a:r>
          </a:p>
          <a:p>
            <a:pPr eaLnBrk="0" hangingPunct="0"/>
            <a:r>
              <a:rPr lang="en-US" sz="1400" baseline="0" dirty="0" smtClean="0">
                <a:latin typeface="Menlo Regular" charset="0"/>
                <a:cs typeface="Menlo Regular" charset="0"/>
                <a:sym typeface="Menlo Regular" charset="0"/>
              </a:rPr>
              <a:t>- Network programming languages, e.g., Frenetic, Maple, </a:t>
            </a:r>
            <a:r>
              <a:rPr lang="is-IS" sz="1400" baseline="0" dirty="0" smtClean="0">
                <a:latin typeface="Menlo Regular" charset="0"/>
                <a:cs typeface="Menlo Regular" charset="0"/>
                <a:sym typeface="Menlo Regular" charset="0"/>
              </a:rPr>
              <a:t>…</a:t>
            </a:r>
            <a:endParaRPr lang="en-US" sz="1400" baseline="0" dirty="0" smtClean="0">
              <a:latin typeface="Menlo Regular" charset="0"/>
              <a:cs typeface="Menlo Regular" charset="0"/>
              <a:sym typeface="Menlo Regular" charset="0"/>
            </a:endParaRPr>
          </a:p>
          <a:p>
            <a:pPr eaLnBrk="0" hangingPunct="0"/>
            <a:r>
              <a:rPr lang="en-US" sz="1400" baseline="0" dirty="0" smtClean="0">
                <a:latin typeface="Menlo Regular" charset="0"/>
                <a:cs typeface="Menlo Regular" charset="0"/>
                <a:sym typeface="Menlo Regular" charset="0"/>
              </a:rPr>
              <a:t>- Network OS, e.g., Floodlight, ONOS, </a:t>
            </a:r>
            <a:r>
              <a:rPr lang="en-US" sz="1400" baseline="0" dirty="0" err="1" smtClean="0">
                <a:latin typeface="Menlo Regular" charset="0"/>
                <a:cs typeface="Menlo Regular" charset="0"/>
                <a:sym typeface="Menlo Regular" charset="0"/>
              </a:rPr>
              <a:t>OpenDaylight</a:t>
            </a:r>
            <a:r>
              <a:rPr lang="en-US" sz="1400" baseline="0" dirty="0" smtClean="0">
                <a:latin typeface="Menlo Regular" charset="0"/>
                <a:cs typeface="Menlo Regular" charset="0"/>
                <a:sym typeface="Menlo Regular" charset="0"/>
              </a:rPr>
              <a:t>, NOX, </a:t>
            </a:r>
            <a:r>
              <a:rPr lang="en-US" sz="1400" baseline="0" dirty="0" err="1" smtClean="0">
                <a:latin typeface="Menlo Regular" charset="0"/>
                <a:cs typeface="Menlo Regular" charset="0"/>
                <a:sym typeface="Menlo Regular" charset="0"/>
              </a:rPr>
              <a:t>Ryu</a:t>
            </a:r>
            <a:r>
              <a:rPr lang="en-US" sz="1400" baseline="0" dirty="0" smtClean="0">
                <a:latin typeface="Menlo Regular" charset="0"/>
                <a:cs typeface="Menlo Regular" charset="0"/>
                <a:sym typeface="Menlo Regular" charset="0"/>
              </a:rPr>
              <a:t>, </a:t>
            </a:r>
            <a:r>
              <a:rPr lang="is-IS" sz="1400" baseline="0" dirty="0" smtClean="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kumimoji="0" lang="en-US" sz="14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21354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a:t>
            </a:r>
            <a:r>
              <a:rPr lang="en-US" sz="3600" dirty="0" smtClean="0"/>
              <a:t>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89778" y="1507124"/>
            <a:ext cx="4583288" cy="4952944"/>
            <a:chOff x="4289778" y="1507124"/>
            <a:chExt cx="4583288"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89778"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Key Configuration Question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sz="2800" dirty="0" smtClean="0"/>
              <a:t>What is and why SDN</a:t>
            </a:r>
            <a:r>
              <a:rPr lang="en-US" sz="2800" dirty="0" smtClean="0"/>
              <a:t>?</a:t>
            </a:r>
          </a:p>
          <a:p>
            <a:pPr lvl="1"/>
            <a:r>
              <a:rPr lang="en-US" sz="2400" dirty="0" smtClean="0"/>
              <a:t>Complexity in </a:t>
            </a:r>
            <a:r>
              <a:rPr lang="en-US" sz="2400" dirty="0"/>
              <a:t>highly organized systems arises primarily </a:t>
            </a:r>
            <a:r>
              <a:rPr lang="en-US" sz="2400" dirty="0" smtClean="0"/>
              <a:t>from design </a:t>
            </a:r>
            <a:r>
              <a:rPr lang="en-US" sz="2400" dirty="0"/>
              <a:t>strategies intended to create robustness </a:t>
            </a:r>
            <a:r>
              <a:rPr lang="en-US" sz="2400" dirty="0" smtClean="0"/>
              <a:t>to uncertainty </a:t>
            </a:r>
            <a:r>
              <a:rPr lang="en-US" sz="2400" dirty="0"/>
              <a:t>in their environments and </a:t>
            </a:r>
            <a:r>
              <a:rPr lang="en-US" sz="2400" dirty="0" smtClean="0"/>
              <a:t>component parts</a:t>
            </a:r>
            <a:r>
              <a:rPr lang="en-US" sz="2400" dirty="0"/>
              <a:t>.”</a:t>
            </a:r>
            <a:endParaRPr lang="en-US" sz="2400" dirty="0" smtClean="0"/>
          </a:p>
          <a:p>
            <a:pPr lvl="1"/>
            <a:r>
              <a:rPr lang="en-US" sz="2400" dirty="0"/>
              <a:t>Scalability is robustness to changes to the size </a:t>
            </a:r>
            <a:r>
              <a:rPr lang="en-US" sz="2400" dirty="0" smtClean="0"/>
              <a:t>and complexity </a:t>
            </a:r>
            <a:r>
              <a:rPr lang="en-US" sz="2400" dirty="0"/>
              <a:t>of a system as a whole</a:t>
            </a:r>
          </a:p>
          <a:p>
            <a:pPr lvl="1"/>
            <a:r>
              <a:rPr lang="en-US" sz="2400" dirty="0" err="1"/>
              <a:t>Evolvability</a:t>
            </a:r>
            <a:r>
              <a:rPr lang="en-US" sz="2400" dirty="0"/>
              <a:t> is robustness of lineages to large changes </a:t>
            </a:r>
            <a:r>
              <a:rPr lang="en-US" sz="2400" dirty="0" smtClean="0"/>
              <a:t>on various </a:t>
            </a:r>
            <a:r>
              <a:rPr lang="en-US" sz="2400" dirty="0"/>
              <a:t>(usually long) time scales</a:t>
            </a:r>
          </a:p>
          <a:p>
            <a:r>
              <a:rPr lang="en-US" sz="2800" dirty="0"/>
              <a:t>Other system features cast as </a:t>
            </a:r>
            <a:r>
              <a:rPr lang="en-US" sz="2800" dirty="0" smtClean="0"/>
              <a:t>robustness</a:t>
            </a:r>
          </a:p>
          <a:p>
            <a:pPr lvl="1"/>
            <a:r>
              <a:rPr lang="en-US" sz="2400" dirty="0" smtClean="0"/>
              <a:t>Reliability </a:t>
            </a:r>
            <a:r>
              <a:rPr lang="en-US" sz="2400" dirty="0"/>
              <a:t>is robustness to component </a:t>
            </a:r>
            <a:r>
              <a:rPr lang="en-US" sz="2400" dirty="0" smtClean="0"/>
              <a:t>failures</a:t>
            </a:r>
          </a:p>
          <a:p>
            <a:pPr lvl="1"/>
            <a:r>
              <a:rPr lang="en-US" sz="2400" dirty="0" smtClean="0"/>
              <a:t>Efficiency </a:t>
            </a:r>
            <a:r>
              <a:rPr lang="en-US" sz="2400" dirty="0"/>
              <a:t>is robustness to resource </a:t>
            </a:r>
            <a:r>
              <a:rPr lang="en-US" sz="2400" dirty="0" smtClean="0"/>
              <a:t>scarcity</a:t>
            </a:r>
          </a:p>
          <a:p>
            <a:pPr lvl="1"/>
            <a:r>
              <a:rPr lang="en-US" sz="2400" dirty="0" smtClean="0"/>
              <a:t>Modularity </a:t>
            </a:r>
            <a:r>
              <a:rPr lang="en-US" sz="2400" dirty="0"/>
              <a:t>is robustness to </a:t>
            </a:r>
            <a:r>
              <a:rPr lang="en-US" sz="2400" dirty="0" smtClean="0"/>
              <a:t>component rearrangements</a:t>
            </a:r>
            <a:endParaRPr lang="en-US" sz="24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46222" y="1058333"/>
            <a:ext cx="4611511" cy="5105400"/>
            <a:chOff x="4346222" y="1058333"/>
            <a:chExt cx="4611511"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46222"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1977704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46222" y="1069683"/>
            <a:ext cx="4667954" cy="5065832"/>
            <a:chOff x="4346222" y="1069683"/>
            <a:chExt cx="4667954" cy="5065832"/>
          </a:xfrm>
        </p:grpSpPr>
        <p:sp>
          <p:nvSpPr>
            <p:cNvPr id="33" name="Right Arrow 32"/>
            <p:cNvSpPr/>
            <p:nvPr/>
          </p:nvSpPr>
          <p:spPr bwMode="auto">
            <a:xfrm>
              <a:off x="4346222"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2604042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a:t>
            </a:r>
            <a:r>
              <a:rPr lang="en-US" sz="3600" dirty="0" smtClean="0"/>
              <a:t>D</a:t>
            </a:r>
            <a:r>
              <a:rPr lang="en-US" sz="3600" dirty="0" smtClean="0"/>
              <a:t>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a:t>
            </a:r>
            <a:r>
              <a:rPr lang="en-US" altLang="ja-JP" sz="3600" dirty="0" smtClean="0">
                <a:ea typeface="ＭＳ Ｐゴシック" charset="0"/>
                <a:cs typeface="ＭＳ Ｐゴシック" charset="0"/>
              </a:rPr>
              <a:t>hard, e.g.,</a:t>
            </a:r>
            <a:endParaRPr lang="en-US" altLang="ja-JP" sz="3600" dirty="0" smtClean="0">
              <a:ea typeface="ＭＳ Ｐゴシック" charset="0"/>
              <a:cs typeface="ＭＳ Ｐゴシック" charset="0"/>
            </a:endParaRP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a:t>
            </a:r>
            <a:r>
              <a:rPr lang="en-US" altLang="ja-JP" dirty="0" smtClean="0">
                <a:ea typeface="ＭＳ Ｐゴシック" charset="0"/>
                <a:cs typeface="ＭＳ Ｐゴシック" charset="0"/>
              </a:rPr>
              <a:t>specific tasks </a:t>
            </a:r>
            <a:r>
              <a:rPr lang="en-US" altLang="ja-JP" dirty="0" smtClean="0">
                <a:ea typeface="ＭＳ Ｐゴシック" charset="0"/>
                <a:cs typeface="ＭＳ Ｐゴシック" charset="0"/>
              </a:rPr>
              <a:t>(e.g., </a:t>
            </a:r>
            <a:r>
              <a:rPr lang="en-US" altLang="ja-JP" dirty="0" smtClean="0">
                <a:ea typeface="ＭＳ Ｐゴシック" charset="0"/>
                <a:cs typeface="ＭＳ Ｐゴシック" charset="0"/>
              </a:rPr>
              <a:t>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centralized state.</a:t>
            </a:r>
            <a:endParaRPr lang="en-US" altLang="ja-JP" dirty="0" smtClean="0">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a:t>
            </a:r>
            <a:r>
              <a:rPr lang="en-US" sz="2800" dirty="0" smtClean="0"/>
              <a:t>SDN: a “</a:t>
            </a:r>
            <a:r>
              <a:rPr lang="en-US" sz="2800" dirty="0" err="1" smtClean="0"/>
              <a:t>Whitebox</a:t>
            </a:r>
            <a:r>
              <a:rPr lang="en-US" sz="2800" dirty="0" smtClean="0"/>
              <a:t>”/Programmable</a:t>
            </a:r>
            <a:r>
              <a:rPr lang="en-US" sz="2800" dirty="0" smtClean="0"/>
              <a:t>-</a:t>
            </a:r>
            <a:r>
              <a:rPr lang="en-US" sz="2800" dirty="0" smtClean="0"/>
              <a:t>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Tree>
    <p:extLst>
      <p:ext uri="{BB962C8B-B14F-4D97-AF65-F5344CB8AC3E}">
        <p14:creationId xmlns:p14="http://schemas.microsoft.com/office/powerpoint/2010/main" val="2221088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a:t>
            </a:r>
            <a:r>
              <a:rPr lang="en-US" sz="2800" dirty="0" smtClean="0"/>
              <a:t>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smtClean="0">
                <a:ea typeface="ＭＳ Ｐゴシック" charset="0"/>
                <a:cs typeface="ＭＳ Ｐゴシック" charset="0"/>
              </a:rPr>
              <a:t>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12049</TotalTime>
  <Words>1835</Words>
  <Application>Microsoft Macintosh PowerPoint</Application>
  <PresentationFormat>On-screen Show (4:3)</PresentationFormat>
  <Paragraphs>343</Paragraphs>
  <Slides>41</Slides>
  <Notes>40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Blank Presentation</vt:lpstr>
      <vt:lpstr>A Brief Introduction to SDN</vt:lpstr>
      <vt:lpstr>Outline</vt:lpstr>
      <vt:lpstr>What is SDN?</vt:lpstr>
      <vt:lpstr>What is SDN: a “Main-Stream” View</vt:lpstr>
      <vt:lpstr>An Evolution View of Intradomain Routing Toward SDN</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Control-Abstraction View</vt:lpstr>
      <vt:lpstr>Outline</vt:lpstr>
      <vt:lpstr>Increasing Interests (ODL as an Example)</vt:lpstr>
      <vt:lpstr>Almost Every Network Vendor has an SDN Architecture</vt:lpstr>
      <vt:lpstr>Some Main Use Cases of SDN</vt:lpstr>
      <vt:lpstr>Results of a User Survey</vt:lpstr>
      <vt:lpstr>State of Current (Open Source) Players</vt:lpstr>
      <vt:lpstr>Outline</vt:lpstr>
      <vt:lpstr>SDN Architecture (HP)</vt:lpstr>
      <vt:lpstr>SDN Architecture (Big Switch)</vt:lpstr>
      <vt:lpstr>SDN Architecture (Google WAN)</vt:lpstr>
      <vt:lpstr>SDN Architecture (F5)</vt:lpstr>
      <vt:lpstr>SDN Architecture (Wikipedia)</vt:lpstr>
      <vt:lpstr>SDN Architecture (NEC)</vt:lpstr>
      <vt:lpstr>SDN Architecture (Juniper)</vt:lpstr>
      <vt:lpstr>SDN Architecture (IBM)</vt:lpstr>
      <vt:lpstr>SDN Architecture (F5)</vt:lpstr>
      <vt:lpstr>SDN Architecture (F5)</vt:lpstr>
      <vt:lpstr>SDN Architecture (F5)</vt:lpstr>
      <vt:lpstr>SDN Architecture (F5)</vt:lpstr>
      <vt:lpstr>OpenDaylight Software Architecture</vt:lpstr>
      <vt:lpstr>OpenDaylight Architecture</vt:lpstr>
      <vt:lpstr>OpenDaylight Architecture</vt:lpstr>
      <vt:lpstr>ONOS Architecture</vt:lpstr>
      <vt:lpstr>ONOS Architecture</vt:lpstr>
      <vt:lpstr>Key Areas for Abstraction</vt:lpstr>
      <vt:lpstr>What’s New and Important in SDN</vt:lpstr>
      <vt:lpstr>Key Datapath Question</vt:lpstr>
      <vt:lpstr>Key Configuration Question</vt:lpstr>
      <vt:lpstr>Outline</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912</cp:revision>
  <cp:lastPrinted>2011-12-21T04:26:34Z</cp:lastPrinted>
  <dcterms:modified xsi:type="dcterms:W3CDTF">2015-11-30T13:54:21Z</dcterms:modified>
  <cp:category/>
</cp:coreProperties>
</file>